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19931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254" y="2304"/>
      </p:cViewPr>
      <p:guideLst>
        <p:guide orient="horz" pos="3401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1ED6F-16E6-493A-963B-AC0F3AD50B13}" type="datetimeFigureOut">
              <a:rPr lang="pt-PT" smtClean="0"/>
              <a:t>17-06-2021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70016-1258-423E-9058-55DC9869E4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327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8A25-F117-406C-A13A-D172FE883236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548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62-C7E0-42FF-AB7D-2839B6647454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190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8C22-3555-4D2A-A788-6C61743C9D2D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140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B017-EE53-4845-9728-9CC391F9DB02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436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79-B742-4D65-BF84-38F8C572A857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2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DCA1-D071-4E81-82A6-E325CA42A38C}" type="datetime1">
              <a:rPr lang="pt-PT" smtClean="0"/>
              <a:t>17-06-2021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438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41C5-9A29-4AE4-B8A3-49152A323798}" type="datetime1">
              <a:rPr lang="pt-PT" smtClean="0"/>
              <a:t>17-06-2021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600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BC9B-F97E-44AE-95DE-2260EE7BF2C5}" type="datetime1">
              <a:rPr lang="pt-PT" smtClean="0"/>
              <a:t>17-06-2021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087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69F-EBDB-4080-BC22-B74BF0105D8B}" type="datetime1">
              <a:rPr lang="pt-PT" smtClean="0"/>
              <a:t>17-06-2021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3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E2E5-6E71-4A74-AC8A-3D1E2A3F3D9F}" type="datetime1">
              <a:rPr lang="pt-PT" smtClean="0"/>
              <a:t>17-06-2021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29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1D4-F428-434F-862B-FE9EBEC96B6E}" type="datetime1">
              <a:rPr lang="pt-PT" smtClean="0"/>
              <a:t>17-06-2021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753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62A-5C17-43C1-BE6C-BBC5E3DF7A34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959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C63D6A0-9D37-476D-B005-C8280B333DA7}"/>
              </a:ext>
            </a:extLst>
          </p:cNvPr>
          <p:cNvSpPr txBox="1"/>
          <p:nvPr/>
        </p:nvSpPr>
        <p:spPr>
          <a:xfrm>
            <a:off x="333085" y="2038231"/>
            <a:ext cx="6497573" cy="4020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94" dirty="0"/>
              <a:t>O Centro Europe Direct Área Metropolitana do </a:t>
            </a:r>
            <a:r>
              <a:rPr lang="pt-PT" sz="1594" dirty="0" smtClean="0"/>
              <a:t>Porto </a:t>
            </a:r>
            <a:r>
              <a:rPr lang="pt-PT" sz="1594" dirty="0"/>
              <a:t>promove no próximo dia </a:t>
            </a:r>
            <a:r>
              <a:rPr lang="pt-PT" sz="1594" b="1" dirty="0"/>
              <a:t>28 de junho </a:t>
            </a:r>
            <a:r>
              <a:rPr lang="pt-PT" sz="1594" dirty="0"/>
              <a:t>pelas </a:t>
            </a:r>
            <a:r>
              <a:rPr lang="pt-PT" sz="1594" b="1" dirty="0"/>
              <a:t>17:30h </a:t>
            </a:r>
            <a:r>
              <a:rPr lang="pt-PT" sz="1594" dirty="0"/>
              <a:t>um </a:t>
            </a:r>
            <a:r>
              <a:rPr lang="pt-PT" sz="1594" dirty="0" err="1"/>
              <a:t>Webinar</a:t>
            </a:r>
            <a:r>
              <a:rPr lang="pt-PT" sz="1594" dirty="0"/>
              <a:t> dirigido à comunidade educativa das escolas do concelho sobre o tema das mediação de conflitos em contexto escolar.</a:t>
            </a:r>
          </a:p>
          <a:p>
            <a:pPr algn="just"/>
            <a:endParaRPr lang="pt-PT" sz="1594" dirty="0"/>
          </a:p>
          <a:p>
            <a:pPr algn="just"/>
            <a:r>
              <a:rPr lang="pt-PT" sz="1594" dirty="0"/>
              <a:t>Tendo em conta que a escola é um espaço de diferentes interações sociais, a conflitualidade surge e é encarada, na maioria das situações, como um problema à convivência pacífica entre os diferentes membros da comunidade educativa. A Mediação, enquanto método de promoção de resolução positiva de conflitos, torna-se uma parte fundamental no processo da comunicação transformadora dos indivíduos.</a:t>
            </a:r>
          </a:p>
          <a:p>
            <a:pPr algn="just"/>
            <a:endParaRPr lang="pt-PT" sz="1594" dirty="0"/>
          </a:p>
          <a:p>
            <a:pPr algn="just"/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QUAL A IMPORTÂNCIA DA MEDIAÇÃO DE CONFLITOS EM CONTEXTO ESCOLAR?</a:t>
            </a:r>
          </a:p>
          <a:p>
            <a:pPr algn="just"/>
            <a:endParaRPr lang="pt-PT" sz="1594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89F62B41-DD82-482C-ADE6-42F7591F09D0}"/>
              </a:ext>
            </a:extLst>
          </p:cNvPr>
          <p:cNvSpPr txBox="1"/>
          <p:nvPr/>
        </p:nvSpPr>
        <p:spPr>
          <a:xfrm>
            <a:off x="333085" y="6075692"/>
            <a:ext cx="47961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Oradores: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/>
              <a:t>Professora Doutora Elisabete Pinto da Costa</a:t>
            </a:r>
          </a:p>
          <a:p>
            <a:pPr algn="just"/>
            <a:r>
              <a:rPr lang="pt-PT" dirty="0"/>
              <a:t>Docente Universitária; Pró-Reitora da Universidade Lusófona do Porto; Diretora do Instituto de Mediação da Universidade Lusófona do Porto; Docente e Investigadora na Área da Mediação; Docente na Área dos Assuntos Europeus; Mediadora Certificada.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523453C1-FBB0-43DA-8C6B-A2248458D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990" y="6333635"/>
            <a:ext cx="1434941" cy="14349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27" y="-82669"/>
            <a:ext cx="67056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3" y="8470900"/>
            <a:ext cx="661511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0186988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18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161</Words>
  <Application>Microsoft Office PowerPoint</Application>
  <PresentationFormat>Personalizados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Nunes</dc:creator>
  <cp:lastModifiedBy>Alexandra Teixeira</cp:lastModifiedBy>
  <cp:revision>28</cp:revision>
  <dcterms:created xsi:type="dcterms:W3CDTF">2021-06-08T15:03:02Z</dcterms:created>
  <dcterms:modified xsi:type="dcterms:W3CDTF">2021-06-17T10:06:55Z</dcterms:modified>
</cp:coreProperties>
</file>