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71" r:id="rId3"/>
    <p:sldId id="256" r:id="rId4"/>
    <p:sldId id="257" r:id="rId5"/>
    <p:sldId id="268" r:id="rId6"/>
    <p:sldId id="259" r:id="rId7"/>
    <p:sldId id="260" r:id="rId8"/>
    <p:sldId id="261" r:id="rId9"/>
    <p:sldId id="262" r:id="rId10"/>
    <p:sldId id="266" r:id="rId11"/>
    <p:sldId id="270" r:id="rId12"/>
  </p:sldIdLst>
  <p:sldSz cx="12192000" cy="6858000"/>
  <p:notesSz cx="9926638" cy="6797675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D8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7" d="100"/>
          <a:sy n="87" d="100"/>
        </p:scale>
        <p:origin x="48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4">
  <dgm:title val=""/>
  <dgm:desc val=""/>
  <dgm:catLst>
    <dgm:cat type="accent5" pri="11400"/>
  </dgm:catLst>
  <dgm:styleLbl name="node0">
    <dgm:fillClrLst meth="cycle">
      <a:schemeClr val="accent5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5">
        <a:shade val="50000"/>
      </a:schemeClr>
      <a:schemeClr val="accent5">
        <a:tint val="55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5">
        <a:shade val="80000"/>
        <a:alpha val="50000"/>
      </a:schemeClr>
      <a:schemeClr val="accent5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55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C017F65-6C16-4F35-B39D-5D3EA1DFFE87}" type="doc">
      <dgm:prSet loTypeId="urn:microsoft.com/office/officeart/2005/8/layout/chevron2" loCatId="list" qsTypeId="urn:microsoft.com/office/officeart/2005/8/quickstyle/simple2" qsCatId="simple" csTypeId="urn:microsoft.com/office/officeart/2005/8/colors/accent5_4" csCatId="accent5" phldr="1"/>
      <dgm:spPr/>
      <dgm:t>
        <a:bodyPr/>
        <a:lstStyle/>
        <a:p>
          <a:endParaRPr lang="pt-PT"/>
        </a:p>
      </dgm:t>
    </dgm:pt>
    <dgm:pt modelId="{470E504D-9780-466E-83D8-4EC1A2B1ECC9}">
      <dgm:prSet phldrT="[Texto]" custT="1"/>
      <dgm:spPr>
        <a:solidFill>
          <a:schemeClr val="tx2">
            <a:lumMod val="20000"/>
            <a:lumOff val="80000"/>
          </a:schemeClr>
        </a:solidFill>
        <a:ln>
          <a:solidFill>
            <a:schemeClr val="tx2">
              <a:lumMod val="20000"/>
              <a:lumOff val="80000"/>
            </a:schemeClr>
          </a:solidFill>
        </a:ln>
      </dgm:spPr>
      <dgm:t>
        <a:bodyPr/>
        <a:lstStyle/>
        <a:p>
          <a:r>
            <a:rPr lang="pt-PT" sz="3600" b="1" dirty="0">
              <a:solidFill>
                <a:schemeClr val="bg2">
                  <a:lumMod val="50000"/>
                </a:schemeClr>
              </a:solidFill>
              <a:latin typeface="Arial Narrow" panose="020B0606020202030204" pitchFamily="34" charset="0"/>
            </a:rPr>
            <a:t>Ação 1</a:t>
          </a:r>
        </a:p>
      </dgm:t>
    </dgm:pt>
    <dgm:pt modelId="{AE69D92C-4D79-4FC8-BE46-084FFE652D73}" type="parTrans" cxnId="{81979A18-99AB-4053-A68A-89D3EF127276}">
      <dgm:prSet/>
      <dgm:spPr/>
      <dgm:t>
        <a:bodyPr/>
        <a:lstStyle/>
        <a:p>
          <a:endParaRPr lang="pt-PT"/>
        </a:p>
      </dgm:t>
    </dgm:pt>
    <dgm:pt modelId="{E8C98294-6F50-4E9C-8F89-779DE11B8F2D}" type="sibTrans" cxnId="{81979A18-99AB-4053-A68A-89D3EF127276}">
      <dgm:prSet/>
      <dgm:spPr/>
      <dgm:t>
        <a:bodyPr/>
        <a:lstStyle/>
        <a:p>
          <a:endParaRPr lang="pt-PT"/>
        </a:p>
      </dgm:t>
    </dgm:pt>
    <dgm:pt modelId="{71FC8407-67A6-497C-AE6D-352CE7A5A49C}">
      <dgm:prSet phldrT="[Texto]"/>
      <dgm:spPr>
        <a:solidFill>
          <a:schemeClr val="tx2">
            <a:lumMod val="20000"/>
            <a:lumOff val="80000"/>
            <a:alpha val="90000"/>
          </a:schemeClr>
        </a:solidFill>
        <a:ln>
          <a:solidFill>
            <a:schemeClr val="tx2">
              <a:lumMod val="20000"/>
              <a:lumOff val="80000"/>
            </a:schemeClr>
          </a:solidFill>
        </a:ln>
      </dgm:spPr>
      <dgm:t>
        <a:bodyPr/>
        <a:lstStyle/>
        <a:p>
          <a:pPr algn="just">
            <a:buFont typeface="Arial Narrow" panose="020B0606020202030204" pitchFamily="34" charset="0"/>
            <a:buChar char="–"/>
          </a:pPr>
          <a:r>
            <a:rPr lang="pt-PT" dirty="0">
              <a:solidFill>
                <a:schemeClr val="bg2">
                  <a:lumMod val="50000"/>
                </a:schemeClr>
              </a:solidFill>
              <a:latin typeface="Arial Narrow" panose="020B0606020202030204" pitchFamily="34" charset="0"/>
            </a:rPr>
            <a:t>Constituição de equipas transversais, para reforço do apoio não curricular aos alunos e atividades de conhecimento e aplicação da robótica e tecnologias digitais;</a:t>
          </a:r>
        </a:p>
      </dgm:t>
    </dgm:pt>
    <dgm:pt modelId="{D3BA9364-0F39-41F6-A2E1-A8ABD20A7D85}" type="parTrans" cxnId="{F06FE801-389B-4D01-B17F-1D9A3E9744C0}">
      <dgm:prSet/>
      <dgm:spPr/>
      <dgm:t>
        <a:bodyPr/>
        <a:lstStyle/>
        <a:p>
          <a:endParaRPr lang="pt-PT"/>
        </a:p>
      </dgm:t>
    </dgm:pt>
    <dgm:pt modelId="{2B8F3E06-9030-4779-89B4-57CA032EB04B}" type="sibTrans" cxnId="{F06FE801-389B-4D01-B17F-1D9A3E9744C0}">
      <dgm:prSet/>
      <dgm:spPr/>
      <dgm:t>
        <a:bodyPr/>
        <a:lstStyle/>
        <a:p>
          <a:endParaRPr lang="pt-PT"/>
        </a:p>
      </dgm:t>
    </dgm:pt>
    <dgm:pt modelId="{83F6372C-A886-4964-9E4B-2265B9DEB669}">
      <dgm:prSet phldrT="[Texto]" custT="1"/>
      <dgm:spPr>
        <a:solidFill>
          <a:schemeClr val="accent2">
            <a:lumMod val="20000"/>
            <a:lumOff val="80000"/>
          </a:schemeClr>
        </a:solidFill>
        <a:ln>
          <a:solidFill>
            <a:schemeClr val="accent2">
              <a:lumMod val="20000"/>
              <a:lumOff val="80000"/>
            </a:schemeClr>
          </a:solidFill>
        </a:ln>
      </dgm:spPr>
      <dgm:t>
        <a:bodyPr/>
        <a:lstStyle/>
        <a:p>
          <a:r>
            <a:rPr lang="pt-PT" sz="3600" b="1" dirty="0">
              <a:solidFill>
                <a:schemeClr val="bg2">
                  <a:lumMod val="50000"/>
                </a:schemeClr>
              </a:solidFill>
              <a:latin typeface="Arial Narrow" panose="020B0606020202030204" pitchFamily="34" charset="0"/>
            </a:rPr>
            <a:t>Ação</a:t>
          </a:r>
          <a:r>
            <a:rPr lang="pt-PT" sz="4800" b="1" dirty="0">
              <a:solidFill>
                <a:schemeClr val="bg2">
                  <a:lumMod val="50000"/>
                </a:schemeClr>
              </a:solidFill>
              <a:latin typeface="Arial Narrow" panose="020B0606020202030204" pitchFamily="34" charset="0"/>
            </a:rPr>
            <a:t> </a:t>
          </a:r>
          <a:r>
            <a:rPr lang="pt-PT" sz="3600" b="1" dirty="0">
              <a:solidFill>
                <a:schemeClr val="bg2">
                  <a:lumMod val="50000"/>
                </a:schemeClr>
              </a:solidFill>
              <a:latin typeface="Arial Narrow" panose="020B0606020202030204" pitchFamily="34" charset="0"/>
            </a:rPr>
            <a:t>2</a:t>
          </a:r>
        </a:p>
      </dgm:t>
    </dgm:pt>
    <dgm:pt modelId="{EF0046F0-9373-4B00-8B63-C5EFB87D5224}" type="parTrans" cxnId="{C7742F9E-A023-49BD-8EAE-D41C2769B772}">
      <dgm:prSet/>
      <dgm:spPr/>
      <dgm:t>
        <a:bodyPr/>
        <a:lstStyle/>
        <a:p>
          <a:endParaRPr lang="pt-PT"/>
        </a:p>
      </dgm:t>
    </dgm:pt>
    <dgm:pt modelId="{6648A1DE-98A7-4FE6-91F4-6D58279F8B41}" type="sibTrans" cxnId="{C7742F9E-A023-49BD-8EAE-D41C2769B772}">
      <dgm:prSet/>
      <dgm:spPr/>
      <dgm:t>
        <a:bodyPr/>
        <a:lstStyle/>
        <a:p>
          <a:endParaRPr lang="pt-PT"/>
        </a:p>
      </dgm:t>
    </dgm:pt>
    <dgm:pt modelId="{2FF83C06-C754-46A5-B412-4A01F547BB7F}">
      <dgm:prSet phldrT="[Texto]" custT="1"/>
      <dgm:spPr>
        <a:solidFill>
          <a:schemeClr val="accent2">
            <a:lumMod val="20000"/>
            <a:lumOff val="80000"/>
          </a:schemeClr>
        </a:solidFill>
        <a:ln>
          <a:solidFill>
            <a:schemeClr val="accent2">
              <a:lumMod val="20000"/>
              <a:lumOff val="80000"/>
            </a:schemeClr>
          </a:solidFill>
        </a:ln>
      </dgm:spPr>
      <dgm:t>
        <a:bodyPr/>
        <a:lstStyle/>
        <a:p>
          <a:pPr algn="just">
            <a:buFont typeface="Arial Narrow" panose="020B0606020202030204" pitchFamily="34" charset="0"/>
            <a:buChar char="–"/>
          </a:pPr>
          <a:r>
            <a:rPr lang="pt-PT" sz="1600" kern="1200" dirty="0">
              <a:solidFill>
                <a:schemeClr val="bg2">
                  <a:lumMod val="50000"/>
                </a:schemeClr>
              </a:solidFill>
              <a:latin typeface="Arial Narrow" panose="020B0606020202030204" pitchFamily="34" charset="0"/>
              <a:ea typeface="+mn-ea"/>
              <a:cs typeface="+mn-cs"/>
            </a:rPr>
            <a:t>Contribuir eficazmente para a redução do impacto negativo das Experiências Potencialmente Traumáticas nas crianças e adolescentes, associadas a problemas desenvolvimentais, do comportamento, de aprendizagem e aos riscos para a comunidade </a:t>
          </a:r>
          <a:r>
            <a:rPr lang="pt-PT" sz="1600" kern="1200" dirty="0">
              <a:solidFill>
                <a:schemeClr val="bg2">
                  <a:lumMod val="50000"/>
                </a:schemeClr>
              </a:solidFill>
              <a:latin typeface="Arial Narrow" panose="020B0606020202030204" pitchFamily="34" charset="0"/>
            </a:rPr>
            <a:t>educativa </a:t>
          </a:r>
          <a:r>
            <a:rPr lang="pt-PT" sz="1600" kern="1200" dirty="0">
              <a:solidFill>
                <a:schemeClr val="bg2">
                  <a:lumMod val="50000"/>
                </a:schemeClr>
              </a:solidFill>
              <a:latin typeface="Arial Narrow" panose="020B0606020202030204" pitchFamily="34" charset="0"/>
              <a:sym typeface="Wingdings" panose="05000000000000000000" pitchFamily="2" charset="2"/>
            </a:rPr>
            <a:t> </a:t>
          </a:r>
          <a:r>
            <a:rPr lang="pt-PT" sz="1600" kern="1200" dirty="0">
              <a:solidFill>
                <a:schemeClr val="bg2">
                  <a:lumMod val="50000"/>
                </a:schemeClr>
              </a:solidFill>
              <a:latin typeface="Arial Narrow" panose="020B0606020202030204" pitchFamily="34" charset="0"/>
            </a:rPr>
            <a:t>através da capacitação e certificação de que a Escola é Sensível ao Trauma (EST). </a:t>
          </a:r>
        </a:p>
      </dgm:t>
    </dgm:pt>
    <dgm:pt modelId="{C0F6FB7A-618C-4098-A0E0-6233F3679F12}" type="parTrans" cxnId="{AB43E79C-DF42-44FA-A87B-03A500C6B038}">
      <dgm:prSet/>
      <dgm:spPr/>
      <dgm:t>
        <a:bodyPr/>
        <a:lstStyle/>
        <a:p>
          <a:endParaRPr lang="pt-PT"/>
        </a:p>
      </dgm:t>
    </dgm:pt>
    <dgm:pt modelId="{8A8B359F-4D32-42BF-8C7E-535FA7EB1E07}" type="sibTrans" cxnId="{AB43E79C-DF42-44FA-A87B-03A500C6B038}">
      <dgm:prSet/>
      <dgm:spPr/>
      <dgm:t>
        <a:bodyPr/>
        <a:lstStyle/>
        <a:p>
          <a:endParaRPr lang="pt-PT"/>
        </a:p>
      </dgm:t>
    </dgm:pt>
    <dgm:pt modelId="{D052ACF8-7563-43DB-8DDC-0391FE0FEEF8}">
      <dgm:prSet/>
      <dgm:spPr>
        <a:solidFill>
          <a:schemeClr val="tx2">
            <a:lumMod val="20000"/>
            <a:lumOff val="80000"/>
            <a:alpha val="90000"/>
          </a:schemeClr>
        </a:solidFill>
        <a:ln>
          <a:solidFill>
            <a:schemeClr val="tx2">
              <a:lumMod val="20000"/>
              <a:lumOff val="80000"/>
            </a:schemeClr>
          </a:solidFill>
        </a:ln>
      </dgm:spPr>
      <dgm:t>
        <a:bodyPr/>
        <a:lstStyle/>
        <a:p>
          <a:pPr algn="just">
            <a:buFont typeface="Arial Narrow" panose="020B0606020202030204" pitchFamily="34" charset="0"/>
            <a:buChar char="–"/>
          </a:pPr>
          <a:r>
            <a:rPr lang="pt-PT" dirty="0">
              <a:solidFill>
                <a:schemeClr val="bg2">
                  <a:lumMod val="50000"/>
                </a:schemeClr>
              </a:solidFill>
              <a:latin typeface="Arial Narrow" panose="020B0606020202030204" pitchFamily="34" charset="0"/>
            </a:rPr>
            <a:t>Desenvolvimento de ações que promovam a ligação das famílias à escola;</a:t>
          </a:r>
        </a:p>
      </dgm:t>
    </dgm:pt>
    <dgm:pt modelId="{CF048522-B410-4BE9-A4A2-9218E58CF647}" type="parTrans" cxnId="{39BEB569-9F51-44BC-A23C-95AF7439850D}">
      <dgm:prSet/>
      <dgm:spPr/>
      <dgm:t>
        <a:bodyPr/>
        <a:lstStyle/>
        <a:p>
          <a:endParaRPr lang="pt-PT"/>
        </a:p>
      </dgm:t>
    </dgm:pt>
    <dgm:pt modelId="{7618CB67-AF2C-47FC-ACF1-BECDAAC73E67}" type="sibTrans" cxnId="{39BEB569-9F51-44BC-A23C-95AF7439850D}">
      <dgm:prSet/>
      <dgm:spPr/>
      <dgm:t>
        <a:bodyPr/>
        <a:lstStyle/>
        <a:p>
          <a:endParaRPr lang="pt-PT"/>
        </a:p>
      </dgm:t>
    </dgm:pt>
    <dgm:pt modelId="{52D8978A-0604-421D-87FB-1F771FD96A99}">
      <dgm:prSet/>
      <dgm:spPr>
        <a:solidFill>
          <a:schemeClr val="tx2">
            <a:lumMod val="20000"/>
            <a:lumOff val="80000"/>
            <a:alpha val="90000"/>
          </a:schemeClr>
        </a:solidFill>
        <a:ln>
          <a:solidFill>
            <a:schemeClr val="tx2">
              <a:lumMod val="20000"/>
              <a:lumOff val="80000"/>
            </a:schemeClr>
          </a:solidFill>
        </a:ln>
      </dgm:spPr>
      <dgm:t>
        <a:bodyPr/>
        <a:lstStyle/>
        <a:p>
          <a:pPr algn="just">
            <a:buFont typeface="Arial Narrow" panose="020B0606020202030204" pitchFamily="34" charset="0"/>
            <a:buChar char="–"/>
          </a:pPr>
          <a:r>
            <a:rPr lang="pt-PT" dirty="0">
              <a:solidFill>
                <a:schemeClr val="bg2">
                  <a:lumMod val="50000"/>
                </a:schemeClr>
              </a:solidFill>
              <a:latin typeface="Arial Narrow" panose="020B0606020202030204" pitchFamily="34" charset="0"/>
            </a:rPr>
            <a:t>Seminários e programas para promoção de competências parentais digitais;</a:t>
          </a:r>
        </a:p>
      </dgm:t>
    </dgm:pt>
    <dgm:pt modelId="{F6CD0FED-8D2C-4D2F-A08B-64F8BB2CA5F2}" type="parTrans" cxnId="{890B899C-6D78-4E80-A95F-4BE80B5B9E06}">
      <dgm:prSet/>
      <dgm:spPr/>
      <dgm:t>
        <a:bodyPr/>
        <a:lstStyle/>
        <a:p>
          <a:endParaRPr lang="pt-PT"/>
        </a:p>
      </dgm:t>
    </dgm:pt>
    <dgm:pt modelId="{624BA3E5-55D0-4C92-A49B-3598F94D10C6}" type="sibTrans" cxnId="{890B899C-6D78-4E80-A95F-4BE80B5B9E06}">
      <dgm:prSet/>
      <dgm:spPr/>
      <dgm:t>
        <a:bodyPr/>
        <a:lstStyle/>
        <a:p>
          <a:endParaRPr lang="pt-PT"/>
        </a:p>
      </dgm:t>
    </dgm:pt>
    <dgm:pt modelId="{73CB7CAE-5413-42AC-BF45-1D5B253895B6}">
      <dgm:prSet/>
      <dgm:spPr>
        <a:solidFill>
          <a:schemeClr val="tx2">
            <a:lumMod val="20000"/>
            <a:lumOff val="80000"/>
            <a:alpha val="90000"/>
          </a:schemeClr>
        </a:solidFill>
        <a:ln>
          <a:solidFill>
            <a:schemeClr val="tx2">
              <a:lumMod val="20000"/>
              <a:lumOff val="80000"/>
            </a:schemeClr>
          </a:solidFill>
        </a:ln>
      </dgm:spPr>
      <dgm:t>
        <a:bodyPr/>
        <a:lstStyle/>
        <a:p>
          <a:pPr algn="just">
            <a:buFont typeface="Arial Narrow" panose="020B0606020202030204" pitchFamily="34" charset="0"/>
            <a:buChar char="–"/>
          </a:pPr>
          <a:r>
            <a:rPr lang="pt-PT" dirty="0">
              <a:solidFill>
                <a:schemeClr val="bg2">
                  <a:lumMod val="50000"/>
                </a:schemeClr>
              </a:solidFill>
              <a:latin typeface="Arial Narrow" panose="020B0606020202030204" pitchFamily="34" charset="0"/>
            </a:rPr>
            <a:t>Articulação entre diferentes parceiros locais e trabalho em rede; </a:t>
          </a:r>
        </a:p>
      </dgm:t>
    </dgm:pt>
    <dgm:pt modelId="{5D459FBD-5235-4F49-AED0-77C2AFC64F8F}" type="parTrans" cxnId="{87C81AF9-D15D-4C3E-B1F3-97940902B902}">
      <dgm:prSet/>
      <dgm:spPr/>
      <dgm:t>
        <a:bodyPr/>
        <a:lstStyle/>
        <a:p>
          <a:endParaRPr lang="pt-PT"/>
        </a:p>
      </dgm:t>
    </dgm:pt>
    <dgm:pt modelId="{1DE7B498-6A24-4F3F-BBE2-525D867AC6A5}" type="sibTrans" cxnId="{87C81AF9-D15D-4C3E-B1F3-97940902B902}">
      <dgm:prSet/>
      <dgm:spPr/>
      <dgm:t>
        <a:bodyPr/>
        <a:lstStyle/>
        <a:p>
          <a:endParaRPr lang="pt-PT"/>
        </a:p>
      </dgm:t>
    </dgm:pt>
    <dgm:pt modelId="{622F8A66-5179-42F4-B628-E632E12EC2D0}">
      <dgm:prSet/>
      <dgm:spPr>
        <a:solidFill>
          <a:schemeClr val="tx2">
            <a:lumMod val="20000"/>
            <a:lumOff val="80000"/>
            <a:alpha val="90000"/>
          </a:schemeClr>
        </a:solidFill>
        <a:ln>
          <a:solidFill>
            <a:schemeClr val="tx2">
              <a:lumMod val="20000"/>
              <a:lumOff val="80000"/>
            </a:schemeClr>
          </a:solidFill>
        </a:ln>
      </dgm:spPr>
      <dgm:t>
        <a:bodyPr/>
        <a:lstStyle/>
        <a:p>
          <a:pPr algn="just">
            <a:buFont typeface="Arial Narrow" panose="020B0606020202030204" pitchFamily="34" charset="0"/>
            <a:buChar char="–"/>
          </a:pPr>
          <a:r>
            <a:rPr lang="pt-PT" dirty="0">
              <a:solidFill>
                <a:schemeClr val="bg2">
                  <a:lumMod val="50000"/>
                </a:schemeClr>
              </a:solidFill>
              <a:latin typeface="Arial Narrow" panose="020B0606020202030204" pitchFamily="34" charset="0"/>
            </a:rPr>
            <a:t>Disponibilização de terapias complementares aos </a:t>
          </a:r>
          <a:r>
            <a:rPr lang="pt-PT" dirty="0" smtClean="0">
              <a:solidFill>
                <a:schemeClr val="bg2">
                  <a:lumMod val="50000"/>
                </a:schemeClr>
              </a:solidFill>
              <a:latin typeface="Arial Narrow" panose="020B0606020202030204" pitchFamily="34" charset="0"/>
            </a:rPr>
            <a:t>alunos.</a:t>
          </a:r>
          <a:endParaRPr lang="pt-PT" dirty="0">
            <a:solidFill>
              <a:schemeClr val="bg2">
                <a:lumMod val="50000"/>
              </a:schemeClr>
            </a:solidFill>
            <a:latin typeface="Arial Narrow" panose="020B0606020202030204" pitchFamily="34" charset="0"/>
          </a:endParaRPr>
        </a:p>
      </dgm:t>
    </dgm:pt>
    <dgm:pt modelId="{9CDEE369-42E8-4FC0-8012-50305CB192C1}" type="parTrans" cxnId="{80501595-41DE-44C3-B9CF-9C1CD945A454}">
      <dgm:prSet/>
      <dgm:spPr/>
      <dgm:t>
        <a:bodyPr/>
        <a:lstStyle/>
        <a:p>
          <a:endParaRPr lang="pt-PT"/>
        </a:p>
      </dgm:t>
    </dgm:pt>
    <dgm:pt modelId="{1A3872BC-0785-4004-841F-B597D2AA9DAF}" type="sibTrans" cxnId="{80501595-41DE-44C3-B9CF-9C1CD945A454}">
      <dgm:prSet/>
      <dgm:spPr/>
      <dgm:t>
        <a:bodyPr/>
        <a:lstStyle/>
        <a:p>
          <a:endParaRPr lang="pt-PT"/>
        </a:p>
      </dgm:t>
    </dgm:pt>
    <dgm:pt modelId="{D6C7AA49-67AC-47C9-A59A-B99FE27BCCA2}" type="pres">
      <dgm:prSet presAssocID="{9C017F65-6C16-4F35-B39D-5D3EA1DFFE87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PT"/>
        </a:p>
      </dgm:t>
    </dgm:pt>
    <dgm:pt modelId="{043C33A6-973C-4134-BCF1-91FA7A309283}" type="pres">
      <dgm:prSet presAssocID="{470E504D-9780-466E-83D8-4EC1A2B1ECC9}" presName="composite" presStyleCnt="0"/>
      <dgm:spPr/>
    </dgm:pt>
    <dgm:pt modelId="{0406258B-5D8D-43F9-AB73-2D671A4E1368}" type="pres">
      <dgm:prSet presAssocID="{470E504D-9780-466E-83D8-4EC1A2B1ECC9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436A036B-FE89-4562-A029-687DD7D3E24E}" type="pres">
      <dgm:prSet presAssocID="{470E504D-9780-466E-83D8-4EC1A2B1ECC9}" presName="descendantText" presStyleLbl="alignAcc1" presStyleIdx="0" presStyleCnt="2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77C24920-67AA-47CC-AF5F-13D8C46F4839}" type="pres">
      <dgm:prSet presAssocID="{E8C98294-6F50-4E9C-8F89-779DE11B8F2D}" presName="sp" presStyleCnt="0"/>
      <dgm:spPr/>
    </dgm:pt>
    <dgm:pt modelId="{B64F83A6-8E62-43A8-B330-271C7CC17551}" type="pres">
      <dgm:prSet presAssocID="{83F6372C-A886-4964-9E4B-2265B9DEB669}" presName="composite" presStyleCnt="0"/>
      <dgm:spPr/>
    </dgm:pt>
    <dgm:pt modelId="{DF78EA37-AB4D-4739-A0DD-74ADDFEBD814}" type="pres">
      <dgm:prSet presAssocID="{83F6372C-A886-4964-9E4B-2265B9DEB669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69393FAA-D77D-438B-B16F-639A50B22F0B}" type="pres">
      <dgm:prSet presAssocID="{83F6372C-A886-4964-9E4B-2265B9DEB669}" presName="descendantText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</dgm:ptLst>
  <dgm:cxnLst>
    <dgm:cxn modelId="{87C81AF9-D15D-4C3E-B1F3-97940902B902}" srcId="{470E504D-9780-466E-83D8-4EC1A2B1ECC9}" destId="{73CB7CAE-5413-42AC-BF45-1D5B253895B6}" srcOrd="3" destOrd="0" parTransId="{5D459FBD-5235-4F49-AED0-77C2AFC64F8F}" sibTransId="{1DE7B498-6A24-4F3F-BBE2-525D867AC6A5}"/>
    <dgm:cxn modelId="{39BEB569-9F51-44BC-A23C-95AF7439850D}" srcId="{470E504D-9780-466E-83D8-4EC1A2B1ECC9}" destId="{D052ACF8-7563-43DB-8DDC-0391FE0FEEF8}" srcOrd="1" destOrd="0" parTransId="{CF048522-B410-4BE9-A4A2-9218E58CF647}" sibTransId="{7618CB67-AF2C-47FC-ACF1-BECDAAC73E67}"/>
    <dgm:cxn modelId="{2B1E818F-365B-4147-867B-7C3B628DDAA7}" type="presOf" srcId="{622F8A66-5179-42F4-B628-E632E12EC2D0}" destId="{436A036B-FE89-4562-A029-687DD7D3E24E}" srcOrd="0" destOrd="4" presId="urn:microsoft.com/office/officeart/2005/8/layout/chevron2"/>
    <dgm:cxn modelId="{80501595-41DE-44C3-B9CF-9C1CD945A454}" srcId="{470E504D-9780-466E-83D8-4EC1A2B1ECC9}" destId="{622F8A66-5179-42F4-B628-E632E12EC2D0}" srcOrd="4" destOrd="0" parTransId="{9CDEE369-42E8-4FC0-8012-50305CB192C1}" sibTransId="{1A3872BC-0785-4004-841F-B597D2AA9DAF}"/>
    <dgm:cxn modelId="{28ECCD87-6C96-4408-915F-B6104609B289}" type="presOf" srcId="{73CB7CAE-5413-42AC-BF45-1D5B253895B6}" destId="{436A036B-FE89-4562-A029-687DD7D3E24E}" srcOrd="0" destOrd="3" presId="urn:microsoft.com/office/officeart/2005/8/layout/chevron2"/>
    <dgm:cxn modelId="{50B9705A-4061-46E0-AE21-CEFCBE69483E}" type="presOf" srcId="{2FF83C06-C754-46A5-B412-4A01F547BB7F}" destId="{69393FAA-D77D-438B-B16F-639A50B22F0B}" srcOrd="0" destOrd="0" presId="urn:microsoft.com/office/officeart/2005/8/layout/chevron2"/>
    <dgm:cxn modelId="{DC6DAD58-526D-4696-8884-05438453F0AC}" type="presOf" srcId="{83F6372C-A886-4964-9E4B-2265B9DEB669}" destId="{DF78EA37-AB4D-4739-A0DD-74ADDFEBD814}" srcOrd="0" destOrd="0" presId="urn:microsoft.com/office/officeart/2005/8/layout/chevron2"/>
    <dgm:cxn modelId="{C7742F9E-A023-49BD-8EAE-D41C2769B772}" srcId="{9C017F65-6C16-4F35-B39D-5D3EA1DFFE87}" destId="{83F6372C-A886-4964-9E4B-2265B9DEB669}" srcOrd="1" destOrd="0" parTransId="{EF0046F0-9373-4B00-8B63-C5EFB87D5224}" sibTransId="{6648A1DE-98A7-4FE6-91F4-6D58279F8B41}"/>
    <dgm:cxn modelId="{AB43E79C-DF42-44FA-A87B-03A500C6B038}" srcId="{83F6372C-A886-4964-9E4B-2265B9DEB669}" destId="{2FF83C06-C754-46A5-B412-4A01F547BB7F}" srcOrd="0" destOrd="0" parTransId="{C0F6FB7A-618C-4098-A0E0-6233F3679F12}" sibTransId="{8A8B359F-4D32-42BF-8C7E-535FA7EB1E07}"/>
    <dgm:cxn modelId="{02C996D7-0491-48DA-8C53-5C5E964342A4}" type="presOf" srcId="{9C017F65-6C16-4F35-B39D-5D3EA1DFFE87}" destId="{D6C7AA49-67AC-47C9-A59A-B99FE27BCCA2}" srcOrd="0" destOrd="0" presId="urn:microsoft.com/office/officeart/2005/8/layout/chevron2"/>
    <dgm:cxn modelId="{76084A02-F987-468C-BAEE-AA611191A2F6}" type="presOf" srcId="{52D8978A-0604-421D-87FB-1F771FD96A99}" destId="{436A036B-FE89-4562-A029-687DD7D3E24E}" srcOrd="0" destOrd="2" presId="urn:microsoft.com/office/officeart/2005/8/layout/chevron2"/>
    <dgm:cxn modelId="{81979A18-99AB-4053-A68A-89D3EF127276}" srcId="{9C017F65-6C16-4F35-B39D-5D3EA1DFFE87}" destId="{470E504D-9780-466E-83D8-4EC1A2B1ECC9}" srcOrd="0" destOrd="0" parTransId="{AE69D92C-4D79-4FC8-BE46-084FFE652D73}" sibTransId="{E8C98294-6F50-4E9C-8F89-779DE11B8F2D}"/>
    <dgm:cxn modelId="{EA93DBD0-D5D1-41C5-912D-020655AF6993}" type="presOf" srcId="{71FC8407-67A6-497C-AE6D-352CE7A5A49C}" destId="{436A036B-FE89-4562-A029-687DD7D3E24E}" srcOrd="0" destOrd="0" presId="urn:microsoft.com/office/officeart/2005/8/layout/chevron2"/>
    <dgm:cxn modelId="{890B899C-6D78-4E80-A95F-4BE80B5B9E06}" srcId="{470E504D-9780-466E-83D8-4EC1A2B1ECC9}" destId="{52D8978A-0604-421D-87FB-1F771FD96A99}" srcOrd="2" destOrd="0" parTransId="{F6CD0FED-8D2C-4D2F-A08B-64F8BB2CA5F2}" sibTransId="{624BA3E5-55D0-4C92-A49B-3598F94D10C6}"/>
    <dgm:cxn modelId="{C61EB287-FDDA-4E8C-88EF-6C62BCDE2B18}" type="presOf" srcId="{470E504D-9780-466E-83D8-4EC1A2B1ECC9}" destId="{0406258B-5D8D-43F9-AB73-2D671A4E1368}" srcOrd="0" destOrd="0" presId="urn:microsoft.com/office/officeart/2005/8/layout/chevron2"/>
    <dgm:cxn modelId="{F06FE801-389B-4D01-B17F-1D9A3E9744C0}" srcId="{470E504D-9780-466E-83D8-4EC1A2B1ECC9}" destId="{71FC8407-67A6-497C-AE6D-352CE7A5A49C}" srcOrd="0" destOrd="0" parTransId="{D3BA9364-0F39-41F6-A2E1-A8ABD20A7D85}" sibTransId="{2B8F3E06-9030-4779-89B4-57CA032EB04B}"/>
    <dgm:cxn modelId="{082616D2-22A5-44E0-8821-775867696570}" type="presOf" srcId="{D052ACF8-7563-43DB-8DDC-0391FE0FEEF8}" destId="{436A036B-FE89-4562-A029-687DD7D3E24E}" srcOrd="0" destOrd="1" presId="urn:microsoft.com/office/officeart/2005/8/layout/chevron2"/>
    <dgm:cxn modelId="{02626D6B-A711-49B5-95DE-91C8EDE38316}" type="presParOf" srcId="{D6C7AA49-67AC-47C9-A59A-B99FE27BCCA2}" destId="{043C33A6-973C-4134-BCF1-91FA7A309283}" srcOrd="0" destOrd="0" presId="urn:microsoft.com/office/officeart/2005/8/layout/chevron2"/>
    <dgm:cxn modelId="{4383C4A9-A795-4362-A574-708668677776}" type="presParOf" srcId="{043C33A6-973C-4134-BCF1-91FA7A309283}" destId="{0406258B-5D8D-43F9-AB73-2D671A4E1368}" srcOrd="0" destOrd="0" presId="urn:microsoft.com/office/officeart/2005/8/layout/chevron2"/>
    <dgm:cxn modelId="{06F7EFE7-17F7-4551-A6F3-5C7BF0011F45}" type="presParOf" srcId="{043C33A6-973C-4134-BCF1-91FA7A309283}" destId="{436A036B-FE89-4562-A029-687DD7D3E24E}" srcOrd="1" destOrd="0" presId="urn:microsoft.com/office/officeart/2005/8/layout/chevron2"/>
    <dgm:cxn modelId="{73181DDC-C2D5-4C62-AF5B-B63C942938DE}" type="presParOf" srcId="{D6C7AA49-67AC-47C9-A59A-B99FE27BCCA2}" destId="{77C24920-67AA-47CC-AF5F-13D8C46F4839}" srcOrd="1" destOrd="0" presId="urn:microsoft.com/office/officeart/2005/8/layout/chevron2"/>
    <dgm:cxn modelId="{639D97C1-F4F2-4B05-970C-1A90A6843523}" type="presParOf" srcId="{D6C7AA49-67AC-47C9-A59A-B99FE27BCCA2}" destId="{B64F83A6-8E62-43A8-B330-271C7CC17551}" srcOrd="2" destOrd="0" presId="urn:microsoft.com/office/officeart/2005/8/layout/chevron2"/>
    <dgm:cxn modelId="{D72569B6-FAB9-4EB3-8CDF-D3251D3C015E}" type="presParOf" srcId="{B64F83A6-8E62-43A8-B330-271C7CC17551}" destId="{DF78EA37-AB4D-4739-A0DD-74ADDFEBD814}" srcOrd="0" destOrd="0" presId="urn:microsoft.com/office/officeart/2005/8/layout/chevron2"/>
    <dgm:cxn modelId="{4E2A1DD0-C5A9-454B-8A31-9374D73F45F8}" type="presParOf" srcId="{B64F83A6-8E62-43A8-B330-271C7CC17551}" destId="{69393FAA-D77D-438B-B16F-639A50B22F0B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802C50D8-B0B0-F60B-99D3-CDC8D01629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ACC24B70-F50E-E29D-4560-D1BE8E7BA0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de subtítulo do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="" xmlns:a16="http://schemas.microsoft.com/office/drawing/2014/main" id="{843E9C04-6E4D-8AEA-C23A-E3DB464CEA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0FEC2-6D16-42D5-BF01-178228F5753B}" type="datetimeFigureOut">
              <a:rPr lang="pt-PT" smtClean="0"/>
              <a:t>16-12-2022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="" xmlns:a16="http://schemas.microsoft.com/office/drawing/2014/main" id="{1C6A1611-E231-BBBF-C28F-0ACF361798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="" xmlns:a16="http://schemas.microsoft.com/office/drawing/2014/main" id="{BABFA48C-D89E-365D-972B-F768D62DD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14717-C188-4A9F-B57B-307510616F9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52734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D32EFF7A-0011-B0E8-CD29-7BB77AB5BB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="" xmlns:a16="http://schemas.microsoft.com/office/drawing/2014/main" id="{7C68F2F1-FF7C-4F79-A9E7-D36E1D2E85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="" xmlns:a16="http://schemas.microsoft.com/office/drawing/2014/main" id="{0C912CE3-BBD3-8322-538B-728A1933A3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0FEC2-6D16-42D5-BF01-178228F5753B}" type="datetimeFigureOut">
              <a:rPr lang="pt-PT" smtClean="0"/>
              <a:t>16-12-2022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="" xmlns:a16="http://schemas.microsoft.com/office/drawing/2014/main" id="{01F34C6A-9C22-ACA7-B1D8-16A34A1532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="" xmlns:a16="http://schemas.microsoft.com/office/drawing/2014/main" id="{40DD6FBD-994D-7013-42D1-9A50303191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14717-C188-4A9F-B57B-307510616F9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49337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="" xmlns:a16="http://schemas.microsoft.com/office/drawing/2014/main" id="{D804B537-4A58-B48A-C4C6-8C36B4D1E4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="" xmlns:a16="http://schemas.microsoft.com/office/drawing/2014/main" id="{F56FF02B-B4DA-B6E6-E512-D174CA5402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="" xmlns:a16="http://schemas.microsoft.com/office/drawing/2014/main" id="{FF92261A-43C0-85AF-8DFA-7D9D001F2A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0FEC2-6D16-42D5-BF01-178228F5753B}" type="datetimeFigureOut">
              <a:rPr lang="pt-PT" smtClean="0"/>
              <a:t>16-12-2022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="" xmlns:a16="http://schemas.microsoft.com/office/drawing/2014/main" id="{466275F8-0C50-964C-9F20-92E498440B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="" xmlns:a16="http://schemas.microsoft.com/office/drawing/2014/main" id="{330FCA30-2BB0-FE24-9E00-ABC64B97DD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14717-C188-4A9F-B57B-307510616F9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45034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EAB4A521-991F-10C7-4AFA-1195430D7C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="" xmlns:a16="http://schemas.microsoft.com/office/drawing/2014/main" id="{7A420AE4-2F00-BEB7-2879-652AA88389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="" xmlns:a16="http://schemas.microsoft.com/office/drawing/2014/main" id="{BCD036A6-7C60-6553-EE57-A3F0A6C9EC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0FEC2-6D16-42D5-BF01-178228F5753B}" type="datetimeFigureOut">
              <a:rPr lang="pt-PT" smtClean="0"/>
              <a:t>16-12-2022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="" xmlns:a16="http://schemas.microsoft.com/office/drawing/2014/main" id="{A2160C7A-6FDA-ED9E-ABEF-3AC326D081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="" xmlns:a16="http://schemas.microsoft.com/office/drawing/2014/main" id="{B416C0F8-2543-26C8-06DD-D32A03773A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14717-C188-4A9F-B57B-307510616F9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91817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F5405828-AB4C-C13E-437E-FEA7A79AFC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="" xmlns:a16="http://schemas.microsoft.com/office/drawing/2014/main" id="{FF5E17B9-FA20-2D42-42C9-4687B52F6B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="" xmlns:a16="http://schemas.microsoft.com/office/drawing/2014/main" id="{02605998-D4FA-EA0D-F8EE-5AE6F8CCA8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0FEC2-6D16-42D5-BF01-178228F5753B}" type="datetimeFigureOut">
              <a:rPr lang="pt-PT" smtClean="0"/>
              <a:t>16-12-2022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="" xmlns:a16="http://schemas.microsoft.com/office/drawing/2014/main" id="{A663CCCF-4404-E91F-80D1-09B70127B7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="" xmlns:a16="http://schemas.microsoft.com/office/drawing/2014/main" id="{FC89AA91-5D24-1619-8DA9-4E771F7E87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14717-C188-4A9F-B57B-307510616F9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3233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938AB03D-E02D-2837-9C5C-E22438CA76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="" xmlns:a16="http://schemas.microsoft.com/office/drawing/2014/main" id="{6D3B89B2-9F64-ED36-5382-F5906E2200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="" xmlns:a16="http://schemas.microsoft.com/office/drawing/2014/main" id="{ED7E8521-5FF9-296C-DE60-538C1BD3D4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="" xmlns:a16="http://schemas.microsoft.com/office/drawing/2014/main" id="{F4363B43-BC2D-2BF8-4D77-885F54A586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0FEC2-6D16-42D5-BF01-178228F5753B}" type="datetimeFigureOut">
              <a:rPr lang="pt-PT" smtClean="0"/>
              <a:t>16-12-2022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="" xmlns:a16="http://schemas.microsoft.com/office/drawing/2014/main" id="{483A6792-B77C-BB11-753C-9540C996A8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="" xmlns:a16="http://schemas.microsoft.com/office/drawing/2014/main" id="{1D06FAC5-0946-022F-945A-1C2056E05A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14717-C188-4A9F-B57B-307510616F9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793759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DB7E4DC9-2CE0-CB52-7E26-CF95B1FBDB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="" xmlns:a16="http://schemas.microsoft.com/office/drawing/2014/main" id="{E295B70B-ABB5-0744-1CE2-FCFE225636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="" xmlns:a16="http://schemas.microsoft.com/office/drawing/2014/main" id="{67037B74-585F-5224-081B-C1B930EBF0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>
            <a:extLst>
              <a:ext uri="{FF2B5EF4-FFF2-40B4-BE49-F238E27FC236}">
                <a16:creationId xmlns="" xmlns:a16="http://schemas.microsoft.com/office/drawing/2014/main" id="{1D0E794D-7073-CBE1-D021-5B17D1674A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6" name="Marcador de Posição de Conteúdo 5">
            <a:extLst>
              <a:ext uri="{FF2B5EF4-FFF2-40B4-BE49-F238E27FC236}">
                <a16:creationId xmlns="" xmlns:a16="http://schemas.microsoft.com/office/drawing/2014/main" id="{4CCAE806-ABCD-4E01-2325-05000A7405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>
            <a:extLst>
              <a:ext uri="{FF2B5EF4-FFF2-40B4-BE49-F238E27FC236}">
                <a16:creationId xmlns="" xmlns:a16="http://schemas.microsoft.com/office/drawing/2014/main" id="{B3854594-8959-63DF-467C-8DC345600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0FEC2-6D16-42D5-BF01-178228F5753B}" type="datetimeFigureOut">
              <a:rPr lang="pt-PT" smtClean="0"/>
              <a:t>16-12-2022</a:t>
            </a:fld>
            <a:endParaRPr lang="pt-PT"/>
          </a:p>
        </p:txBody>
      </p:sp>
      <p:sp>
        <p:nvSpPr>
          <p:cNvPr id="8" name="Marcador de Posição do Rodapé 7">
            <a:extLst>
              <a:ext uri="{FF2B5EF4-FFF2-40B4-BE49-F238E27FC236}">
                <a16:creationId xmlns="" xmlns:a16="http://schemas.microsoft.com/office/drawing/2014/main" id="{AE617D9D-46AD-1404-5AE3-F18C3B338B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>
            <a:extLst>
              <a:ext uri="{FF2B5EF4-FFF2-40B4-BE49-F238E27FC236}">
                <a16:creationId xmlns="" xmlns:a16="http://schemas.microsoft.com/office/drawing/2014/main" id="{EC4B1D25-B254-33DC-5532-FED7CC5623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14717-C188-4A9F-B57B-307510616F9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64544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13C6EAE3-4597-2040-1075-E18659F048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Data 2">
            <a:extLst>
              <a:ext uri="{FF2B5EF4-FFF2-40B4-BE49-F238E27FC236}">
                <a16:creationId xmlns="" xmlns:a16="http://schemas.microsoft.com/office/drawing/2014/main" id="{A91AE531-7492-7C85-47F0-D717002BE4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0FEC2-6D16-42D5-BF01-178228F5753B}" type="datetimeFigureOut">
              <a:rPr lang="pt-PT" smtClean="0"/>
              <a:t>16-12-2022</a:t>
            </a:fld>
            <a:endParaRPr lang="pt-PT"/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="" xmlns:a16="http://schemas.microsoft.com/office/drawing/2014/main" id="{CFBB340B-421D-AE6B-36D4-F7539B802B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="" xmlns:a16="http://schemas.microsoft.com/office/drawing/2014/main" id="{E7B22C3A-C468-BF0F-A75D-561079A071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14717-C188-4A9F-B57B-307510616F9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99114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>
            <a:extLst>
              <a:ext uri="{FF2B5EF4-FFF2-40B4-BE49-F238E27FC236}">
                <a16:creationId xmlns="" xmlns:a16="http://schemas.microsoft.com/office/drawing/2014/main" id="{23D0B4BB-34C2-B643-9906-228288966F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0FEC2-6D16-42D5-BF01-178228F5753B}" type="datetimeFigureOut">
              <a:rPr lang="pt-PT" smtClean="0"/>
              <a:t>16-12-2022</a:t>
            </a:fld>
            <a:endParaRPr lang="pt-PT"/>
          </a:p>
        </p:txBody>
      </p:sp>
      <p:sp>
        <p:nvSpPr>
          <p:cNvPr id="3" name="Marcador de Posição do Rodapé 2">
            <a:extLst>
              <a:ext uri="{FF2B5EF4-FFF2-40B4-BE49-F238E27FC236}">
                <a16:creationId xmlns="" xmlns:a16="http://schemas.microsoft.com/office/drawing/2014/main" id="{DE69FF09-8F6D-BC55-7015-65A8ACD115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="" xmlns:a16="http://schemas.microsoft.com/office/drawing/2014/main" id="{D63D6551-D7EE-99E2-102D-15562F5098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14717-C188-4A9F-B57B-307510616F9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9203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2F4342E6-2707-C404-E5B0-06FB3D5B04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="" xmlns:a16="http://schemas.microsoft.com/office/drawing/2014/main" id="{4E5D0B18-1DD2-35DB-1308-F7987B185C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>
            <a:extLst>
              <a:ext uri="{FF2B5EF4-FFF2-40B4-BE49-F238E27FC236}">
                <a16:creationId xmlns="" xmlns:a16="http://schemas.microsoft.com/office/drawing/2014/main" id="{DBCF6CE2-9FF4-7F15-713F-C70940FEB6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="" xmlns:a16="http://schemas.microsoft.com/office/drawing/2014/main" id="{F7737905-3D23-04EF-2BDD-75E3DA2622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0FEC2-6D16-42D5-BF01-178228F5753B}" type="datetimeFigureOut">
              <a:rPr lang="pt-PT" smtClean="0"/>
              <a:t>16-12-2022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="" xmlns:a16="http://schemas.microsoft.com/office/drawing/2014/main" id="{BE71EEF5-F034-98E2-727E-C8391D6CC6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="" xmlns:a16="http://schemas.microsoft.com/office/drawing/2014/main" id="{291E76C9-432C-5FB9-F5B4-2BFEA415D2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14717-C188-4A9F-B57B-307510616F9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375332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36DFC646-A963-73E9-B003-83678C3845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Imagem 2">
            <a:extLst>
              <a:ext uri="{FF2B5EF4-FFF2-40B4-BE49-F238E27FC236}">
                <a16:creationId xmlns="" xmlns:a16="http://schemas.microsoft.com/office/drawing/2014/main" id="{E30091ED-86C8-2A74-69D1-057121AACF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>
            <a:extLst>
              <a:ext uri="{FF2B5EF4-FFF2-40B4-BE49-F238E27FC236}">
                <a16:creationId xmlns="" xmlns:a16="http://schemas.microsoft.com/office/drawing/2014/main" id="{2FE8EA64-AF1C-C29D-135D-A52C0CAF64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="" xmlns:a16="http://schemas.microsoft.com/office/drawing/2014/main" id="{1BE7D505-4959-EE5E-0B2D-86848A9D80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0FEC2-6D16-42D5-BF01-178228F5753B}" type="datetimeFigureOut">
              <a:rPr lang="pt-PT" smtClean="0"/>
              <a:t>16-12-2022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="" xmlns:a16="http://schemas.microsoft.com/office/drawing/2014/main" id="{8F7476D0-1DC4-5491-8F09-5B0AE2A92C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="" xmlns:a16="http://schemas.microsoft.com/office/drawing/2014/main" id="{917A4C08-86C3-84D5-EBCB-33A8CA387F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14717-C188-4A9F-B57B-307510616F9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2520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>
            <a:extLst>
              <a:ext uri="{FF2B5EF4-FFF2-40B4-BE49-F238E27FC236}">
                <a16:creationId xmlns="" xmlns:a16="http://schemas.microsoft.com/office/drawing/2014/main" id="{77C351B6-1DEB-6A0E-389B-DEE02F00BD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="" xmlns:a16="http://schemas.microsoft.com/office/drawing/2014/main" id="{1F009AA9-F9B3-B0CF-84E4-0CA0E615DC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="" xmlns:a16="http://schemas.microsoft.com/office/drawing/2014/main" id="{1F5E1E23-6A57-74C1-391C-BB7EF0A10D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B0FEC2-6D16-42D5-BF01-178228F5753B}" type="datetimeFigureOut">
              <a:rPr lang="pt-PT" smtClean="0"/>
              <a:t>16-12-2022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="" xmlns:a16="http://schemas.microsoft.com/office/drawing/2014/main" id="{BBFFCD2B-BA9F-41D2-183E-102CDCE1D0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="" xmlns:a16="http://schemas.microsoft.com/office/drawing/2014/main" id="{130DEF8A-66A1-0555-2680-F1D53A40DF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E14717-C188-4A9F-B57B-307510616F9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72032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="" xmlns:a16="http://schemas.microsoft.com/office/drawing/2014/main" id="{4A12315A-B232-21C9-3FCC-B42D7AE74C0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765"/>
          <a:stretch/>
        </p:blipFill>
        <p:spPr bwMode="auto">
          <a:xfrm>
            <a:off x="9750559" y="78216"/>
            <a:ext cx="2139017" cy="6297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m 4">
            <a:extLst>
              <a:ext uri="{FF2B5EF4-FFF2-40B4-BE49-F238E27FC236}">
                <a16:creationId xmlns="" xmlns:a16="http://schemas.microsoft.com/office/drawing/2014/main" id="{27B578F3-F03E-66DB-E0CC-825A3BB2EE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3617" y="6283105"/>
            <a:ext cx="3551127" cy="4305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6766" y="1497234"/>
            <a:ext cx="8339769" cy="37560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12728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87ECF0E9-3189-45E7-A6AA-3400361F7B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6562" y="1033324"/>
            <a:ext cx="10975124" cy="1325563"/>
          </a:xfrm>
        </p:spPr>
        <p:txBody>
          <a:bodyPr>
            <a:normAutofit/>
          </a:bodyPr>
          <a:lstStyle/>
          <a:p>
            <a:r>
              <a:rPr lang="pt-PT" sz="4000" b="1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Recursos e investimentos principais: </a:t>
            </a:r>
            <a:endParaRPr lang="pt-PT" sz="4000" b="1" dirty="0">
              <a:solidFill>
                <a:schemeClr val="tx2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="" xmlns:a16="http://schemas.microsoft.com/office/drawing/2014/main" id="{DB820FBE-4DBC-FE52-816B-614E4B4402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6562" y="2840295"/>
            <a:ext cx="10975125" cy="2690171"/>
          </a:xfrm>
        </p:spPr>
        <p:txBody>
          <a:bodyPr>
            <a:normAutofit/>
          </a:bodyPr>
          <a:lstStyle/>
          <a:p>
            <a:r>
              <a:rPr lang="pt-PT" sz="1600" dirty="0" smtClean="0"/>
              <a:t>aquisição </a:t>
            </a:r>
            <a:r>
              <a:rPr lang="pt-PT" sz="1600" dirty="0"/>
              <a:t>de kits de robótica e quadros tecnológicos “</a:t>
            </a:r>
            <a:r>
              <a:rPr lang="pt-PT" sz="1600" dirty="0" err="1"/>
              <a:t>Promitia</a:t>
            </a:r>
            <a:r>
              <a:rPr lang="pt-PT" sz="1600" dirty="0"/>
              <a:t>”;</a:t>
            </a:r>
          </a:p>
          <a:p>
            <a:r>
              <a:rPr lang="pt-PT" sz="1600" dirty="0" smtClean="0"/>
              <a:t>aquisição </a:t>
            </a:r>
            <a:r>
              <a:rPr lang="pt-PT" sz="1600" dirty="0"/>
              <a:t>de serviços de mediadores </a:t>
            </a:r>
            <a:r>
              <a:rPr lang="pt-PT" sz="1600" dirty="0" smtClean="0"/>
              <a:t>especializados</a:t>
            </a:r>
            <a:r>
              <a:rPr lang="pt-PT" sz="1600" dirty="0"/>
              <a:t>;</a:t>
            </a:r>
          </a:p>
          <a:p>
            <a:r>
              <a:rPr lang="pt-PT" sz="1600" dirty="0" smtClean="0"/>
              <a:t>gastos </a:t>
            </a:r>
            <a:r>
              <a:rPr lang="pt-PT" sz="1600" dirty="0"/>
              <a:t>diversos com visitas e atividades similares (</a:t>
            </a:r>
            <a:r>
              <a:rPr lang="pt-PT" sz="1600" dirty="0" smtClean="0"/>
              <a:t>transporte);</a:t>
            </a:r>
            <a:endParaRPr lang="pt-PT" sz="1600" dirty="0"/>
          </a:p>
          <a:p>
            <a:r>
              <a:rPr lang="pt-PT" sz="1600" dirty="0" smtClean="0"/>
              <a:t>aquisição </a:t>
            </a:r>
            <a:r>
              <a:rPr lang="pt-PT" sz="1600" dirty="0"/>
              <a:t>de serviços especializados de apoio na área da saúde e terapias (ocupacional e da fala</a:t>
            </a:r>
            <a:r>
              <a:rPr lang="pt-PT" sz="1600" dirty="0" smtClean="0"/>
              <a:t>);</a:t>
            </a:r>
          </a:p>
          <a:p>
            <a:r>
              <a:rPr lang="pt-PT" sz="1600" dirty="0"/>
              <a:t>s</a:t>
            </a:r>
            <a:r>
              <a:rPr lang="pt-PT" sz="1600" dirty="0" smtClean="0"/>
              <a:t>erviços de design e comunicação </a:t>
            </a:r>
          </a:p>
          <a:p>
            <a:r>
              <a:rPr lang="pt-PT" sz="1600" dirty="0" smtClean="0"/>
              <a:t>aquisição </a:t>
            </a:r>
            <a:r>
              <a:rPr lang="pt-PT" sz="1600" dirty="0"/>
              <a:t>de serviços técnicos especializados na área das Escolas Sensíveis ao </a:t>
            </a:r>
            <a:r>
              <a:rPr lang="pt-PT" sz="1600" dirty="0" smtClean="0"/>
              <a:t>Trauma.</a:t>
            </a:r>
            <a:endParaRPr lang="pt-PT" sz="1600" dirty="0"/>
          </a:p>
          <a:p>
            <a:endParaRPr lang="pt-PT" sz="1600" b="1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Imagem 5">
            <a:extLst>
              <a:ext uri="{FF2B5EF4-FFF2-40B4-BE49-F238E27FC236}">
                <a16:creationId xmlns="" xmlns:a16="http://schemas.microsoft.com/office/drawing/2014/main" id="{39B47BFB-FF0B-1C90-84AE-CA1027B62F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2425" y="144317"/>
            <a:ext cx="3551127" cy="6297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m 6">
            <a:extLst>
              <a:ext uri="{FF2B5EF4-FFF2-40B4-BE49-F238E27FC236}">
                <a16:creationId xmlns="" xmlns:a16="http://schemas.microsoft.com/office/drawing/2014/main" id="{9C49B2DF-B3B0-6C73-949D-DAB00D3BC5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3617" y="6283105"/>
            <a:ext cx="3551127" cy="4305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815868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>
            <a:extLst>
              <a:ext uri="{FF2B5EF4-FFF2-40B4-BE49-F238E27FC236}">
                <a16:creationId xmlns="" xmlns:a16="http://schemas.microsoft.com/office/drawing/2014/main" id="{39B47BFB-FF0B-1C90-84AE-CA1027B62F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2425" y="144317"/>
            <a:ext cx="3551127" cy="6297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m 6">
            <a:extLst>
              <a:ext uri="{FF2B5EF4-FFF2-40B4-BE49-F238E27FC236}">
                <a16:creationId xmlns="" xmlns:a16="http://schemas.microsoft.com/office/drawing/2014/main" id="{9C49B2DF-B3B0-6C73-949D-DAB00D3BC5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3617" y="6283105"/>
            <a:ext cx="3551127" cy="4305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5711" y="1489668"/>
            <a:ext cx="10516511" cy="749873"/>
          </a:xfrm>
          <a:prstGeom prst="rect">
            <a:avLst/>
          </a:prstGeom>
        </p:spPr>
      </p:pic>
      <p:pic>
        <p:nvPicPr>
          <p:cNvPr id="9" name="Imagem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7744" y="2468797"/>
            <a:ext cx="10516511" cy="1920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05179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="" xmlns:a16="http://schemas.microsoft.com/office/drawing/2014/main" id="{4A12315A-B232-21C9-3FCC-B42D7AE74C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2425" y="144317"/>
            <a:ext cx="3551127" cy="6297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m 4">
            <a:extLst>
              <a:ext uri="{FF2B5EF4-FFF2-40B4-BE49-F238E27FC236}">
                <a16:creationId xmlns="" xmlns:a16="http://schemas.microsoft.com/office/drawing/2014/main" id="{27B578F3-F03E-66DB-E0CC-825A3BB2EE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3617" y="6283105"/>
            <a:ext cx="3551127" cy="4305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ítulo 1">
            <a:extLst>
              <a:ext uri="{FF2B5EF4-FFF2-40B4-BE49-F238E27FC236}">
                <a16:creationId xmlns="" xmlns:a16="http://schemas.microsoft.com/office/drawing/2014/main" id="{0A3702EB-2D57-4A98-3380-C20715CA8E05}"/>
              </a:ext>
            </a:extLst>
          </p:cNvPr>
          <p:cNvSpPr txBox="1">
            <a:spLocks/>
          </p:cNvSpPr>
          <p:nvPr/>
        </p:nvSpPr>
        <p:spPr>
          <a:xfrm>
            <a:off x="-88135" y="-100509"/>
            <a:ext cx="12280135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5400" dirty="0" smtClean="0">
                <a:latin typeface="+mn-lt"/>
              </a:rPr>
              <a:t>PRR – Plano de Recuperação e Resiliência </a:t>
            </a:r>
            <a:endParaRPr lang="pt-PT" sz="5400" dirty="0">
              <a:latin typeface="+mn-lt"/>
            </a:endParaRPr>
          </a:p>
        </p:txBody>
      </p:sp>
      <p:sp>
        <p:nvSpPr>
          <p:cNvPr id="7" name="Subtítulo 2">
            <a:extLst>
              <a:ext uri="{FF2B5EF4-FFF2-40B4-BE49-F238E27FC236}">
                <a16:creationId xmlns="" xmlns:a16="http://schemas.microsoft.com/office/drawing/2014/main" id="{74CC7636-B391-B493-FE32-31A4D1580E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37180" y="2728616"/>
            <a:ext cx="9144000" cy="1655762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220000"/>
              </a:lnSpc>
            </a:pPr>
            <a:r>
              <a:rPr lang="pt-PT" sz="9600" dirty="0"/>
              <a:t>Plano de Ação de Suporte à Operação Integrada em Comunidades Desfavorecidas na Área Metropolitana do Porto </a:t>
            </a:r>
          </a:p>
          <a:p>
            <a:endParaRPr lang="pt-PT" dirty="0"/>
          </a:p>
          <a:p>
            <a:endParaRPr lang="pt-PT" dirty="0"/>
          </a:p>
          <a:p>
            <a:r>
              <a:rPr lang="pt-PT" sz="12800" dirty="0"/>
              <a:t>TERRITÓRIO DE INTERVENÇÃO AMP ORIENTAL</a:t>
            </a:r>
          </a:p>
        </p:txBody>
      </p:sp>
    </p:spTree>
    <p:extLst>
      <p:ext uri="{BB962C8B-B14F-4D97-AF65-F5344CB8AC3E}">
        <p14:creationId xmlns:p14="http://schemas.microsoft.com/office/powerpoint/2010/main" val="23663951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1F0174E0-5B14-96B7-F0B5-56B125F4B7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979038"/>
            <a:ext cx="9144000" cy="899923"/>
          </a:xfrm>
        </p:spPr>
        <p:txBody>
          <a:bodyPr>
            <a:normAutofit/>
          </a:bodyPr>
          <a:lstStyle/>
          <a:p>
            <a:r>
              <a:rPr lang="pt-PT" sz="5400" b="1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 </a:t>
            </a:r>
            <a:r>
              <a:rPr lang="pt-PT" sz="5400" b="1" dirty="0">
                <a:solidFill>
                  <a:schemeClr val="tx2"/>
                </a:solidFill>
                <a:latin typeface="Arial Narrow" panose="020B0606020202030204" pitchFamily="34" charset="0"/>
              </a:rPr>
              <a:t>“Escola + Inclusiva”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="" xmlns:a16="http://schemas.microsoft.com/office/drawing/2014/main" id="{4A12315A-B232-21C9-3FCC-B42D7AE74C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2425" y="144317"/>
            <a:ext cx="3551127" cy="6297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m 4">
            <a:extLst>
              <a:ext uri="{FF2B5EF4-FFF2-40B4-BE49-F238E27FC236}">
                <a16:creationId xmlns="" xmlns:a16="http://schemas.microsoft.com/office/drawing/2014/main" id="{27B578F3-F03E-66DB-E0CC-825A3BB2EE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3617" y="6283105"/>
            <a:ext cx="3551127" cy="4305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782993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50DF884B-AA47-13BC-3752-AAB6A16D8F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50483"/>
            <a:ext cx="10515600" cy="959090"/>
          </a:xfrm>
        </p:spPr>
        <p:txBody>
          <a:bodyPr>
            <a:normAutofit/>
          </a:bodyPr>
          <a:lstStyle/>
          <a:p>
            <a:r>
              <a:rPr lang="pt-PT" sz="4000" b="1" dirty="0">
                <a:solidFill>
                  <a:schemeClr val="tx2"/>
                </a:solidFill>
                <a:latin typeface="Arial Narrow" panose="020B0606020202030204" pitchFamily="34" charset="0"/>
              </a:rPr>
              <a:t>Projeto</a:t>
            </a:r>
            <a:endParaRPr lang="pt-PT" sz="4000" dirty="0">
              <a:solidFill>
                <a:schemeClr val="tx2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="" xmlns:a16="http://schemas.microsoft.com/office/drawing/2014/main" id="{3A5EEFD1-F70F-24D4-3680-2C7D98D32F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29939"/>
            <a:ext cx="10515600" cy="1184041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t-PT" sz="1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</a:t>
            </a:r>
            <a:r>
              <a:rPr lang="pt-PT" sz="18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Programa</a:t>
            </a:r>
            <a:r>
              <a:rPr lang="pt-PT" sz="1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“Escola + Inclusiva” pretende ultrapassar as dificuldades agudizadas pela pandemia por COVID 19, da população escolar do concelho de Paredes, em situação de maior vulnerabilidade social. 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="" xmlns:a16="http://schemas.microsoft.com/office/drawing/2014/main" id="{C0C5D507-272D-2082-17F7-50595E8A40D3}"/>
              </a:ext>
            </a:extLst>
          </p:cNvPr>
          <p:cNvSpPr txBox="1"/>
          <p:nvPr/>
        </p:nvSpPr>
        <p:spPr>
          <a:xfrm>
            <a:off x="3085722" y="3790472"/>
            <a:ext cx="6020554" cy="226170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PT" sz="16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Através da…</a:t>
            </a:r>
          </a:p>
          <a:p>
            <a:pPr marL="285750" indent="-285750" algn="just">
              <a:lnSpc>
                <a:spcPct val="150000"/>
              </a:lnSpc>
              <a:buFont typeface="Arial Narrow" panose="020B0606020202030204" pitchFamily="34" charset="0"/>
              <a:buChar char="–"/>
            </a:pPr>
            <a:r>
              <a:rPr lang="pt-PT" sz="16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utilização proativa dos recursos digitais, </a:t>
            </a:r>
          </a:p>
          <a:p>
            <a:pPr marL="285750" indent="-285750" algn="just">
              <a:lnSpc>
                <a:spcPct val="150000"/>
              </a:lnSpc>
              <a:buFont typeface="Arial Narrow" panose="020B0606020202030204" pitchFamily="34" charset="0"/>
              <a:buChar char="–"/>
            </a:pPr>
            <a:r>
              <a:rPr lang="pt-PT" sz="16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reforço das atividades complementares </a:t>
            </a:r>
          </a:p>
          <a:p>
            <a:pPr marL="285750" indent="-285750" algn="just">
              <a:lnSpc>
                <a:spcPct val="150000"/>
              </a:lnSpc>
              <a:buFont typeface="Arial Narrow" panose="020B0606020202030204" pitchFamily="34" charset="0"/>
              <a:buChar char="–"/>
            </a:pPr>
            <a:r>
              <a:rPr lang="pt-PT" sz="16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promoção do desenvolvimento psicossocial </a:t>
            </a:r>
          </a:p>
          <a:p>
            <a:pPr marL="285750" indent="-285750" algn="just">
              <a:lnSpc>
                <a:spcPct val="150000"/>
              </a:lnSpc>
              <a:buFont typeface="Arial Narrow" panose="020B0606020202030204" pitchFamily="34" charset="0"/>
              <a:buChar char="–"/>
            </a:pPr>
            <a:r>
              <a:rPr lang="pt-PT" sz="16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intervenção em carências especificas, identificadas e impeditivas do sucesso escolar, como é o caso das terapias ocupacional e da fala. </a:t>
            </a:r>
            <a:endParaRPr lang="pt-PT" sz="16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Seta: Para Baixo 6">
            <a:extLst>
              <a:ext uri="{FF2B5EF4-FFF2-40B4-BE49-F238E27FC236}">
                <a16:creationId xmlns="" xmlns:a16="http://schemas.microsoft.com/office/drawing/2014/main" id="{00C6D476-C6C6-1F8B-909D-856904469BB3}"/>
              </a:ext>
            </a:extLst>
          </p:cNvPr>
          <p:cNvSpPr/>
          <p:nvPr/>
        </p:nvSpPr>
        <p:spPr>
          <a:xfrm>
            <a:off x="5960198" y="3139289"/>
            <a:ext cx="271603" cy="502469"/>
          </a:xfrm>
          <a:custGeom>
            <a:avLst/>
            <a:gdLst>
              <a:gd name="connsiteX0" fmla="*/ 0 w 271603"/>
              <a:gd name="connsiteY0" fmla="*/ 366668 h 502469"/>
              <a:gd name="connsiteX1" fmla="*/ 67901 w 271603"/>
              <a:gd name="connsiteY1" fmla="*/ 366668 h 502469"/>
              <a:gd name="connsiteX2" fmla="*/ 67901 w 271603"/>
              <a:gd name="connsiteY2" fmla="*/ 0 h 502469"/>
              <a:gd name="connsiteX3" fmla="*/ 203702 w 271603"/>
              <a:gd name="connsiteY3" fmla="*/ 0 h 502469"/>
              <a:gd name="connsiteX4" fmla="*/ 203702 w 271603"/>
              <a:gd name="connsiteY4" fmla="*/ 366668 h 502469"/>
              <a:gd name="connsiteX5" fmla="*/ 271603 w 271603"/>
              <a:gd name="connsiteY5" fmla="*/ 366668 h 502469"/>
              <a:gd name="connsiteX6" fmla="*/ 135802 w 271603"/>
              <a:gd name="connsiteY6" fmla="*/ 502469 h 502469"/>
              <a:gd name="connsiteX7" fmla="*/ 0 w 271603"/>
              <a:gd name="connsiteY7" fmla="*/ 366668 h 502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1603" h="502469" extrusionOk="0">
                <a:moveTo>
                  <a:pt x="0" y="366668"/>
                </a:moveTo>
                <a:cubicBezTo>
                  <a:pt x="31384" y="366665"/>
                  <a:pt x="50195" y="368363"/>
                  <a:pt x="67901" y="366668"/>
                </a:cubicBezTo>
                <a:cubicBezTo>
                  <a:pt x="32909" y="189186"/>
                  <a:pt x="105755" y="166657"/>
                  <a:pt x="67901" y="0"/>
                </a:cubicBezTo>
                <a:cubicBezTo>
                  <a:pt x="127524" y="-8851"/>
                  <a:pt x="175693" y="7439"/>
                  <a:pt x="203702" y="0"/>
                </a:cubicBezTo>
                <a:cubicBezTo>
                  <a:pt x="244997" y="129378"/>
                  <a:pt x="195948" y="227171"/>
                  <a:pt x="203702" y="366668"/>
                </a:cubicBezTo>
                <a:cubicBezTo>
                  <a:pt x="225784" y="361242"/>
                  <a:pt x="239677" y="373714"/>
                  <a:pt x="271603" y="366668"/>
                </a:cubicBezTo>
                <a:cubicBezTo>
                  <a:pt x="250261" y="412520"/>
                  <a:pt x="188445" y="419340"/>
                  <a:pt x="135802" y="502469"/>
                </a:cubicBezTo>
                <a:cubicBezTo>
                  <a:pt x="87640" y="465206"/>
                  <a:pt x="52805" y="400595"/>
                  <a:pt x="0" y="366668"/>
                </a:cubicBezTo>
                <a:close/>
              </a:path>
            </a:pathLst>
          </a:custGeom>
          <a:noFill/>
          <a:ln w="19050">
            <a:solidFill>
              <a:schemeClr val="tx2"/>
            </a:solidFill>
            <a:extLst>
              <a:ext uri="{C807C97D-BFC1-408E-A445-0C87EB9F89A2}">
                <ask:lineSketchStyleProps xmlns="" xmlns:ask="http://schemas.microsoft.com/office/drawing/2018/sketchyshapes" sd="823318213">
                  <a:prstGeom prst="downArrow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pic>
        <p:nvPicPr>
          <p:cNvPr id="8" name="Imagem 7">
            <a:extLst>
              <a:ext uri="{FF2B5EF4-FFF2-40B4-BE49-F238E27FC236}">
                <a16:creationId xmlns="" xmlns:a16="http://schemas.microsoft.com/office/drawing/2014/main" id="{AC8CF6F5-4046-1E51-C364-7B37950406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2425" y="144317"/>
            <a:ext cx="3551127" cy="6297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m 8">
            <a:extLst>
              <a:ext uri="{FF2B5EF4-FFF2-40B4-BE49-F238E27FC236}">
                <a16:creationId xmlns="" xmlns:a16="http://schemas.microsoft.com/office/drawing/2014/main" id="{6FA9156E-9B70-3C27-2B05-5B26539562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3617" y="6283105"/>
            <a:ext cx="3551127" cy="4305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40454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DD760479-9C44-CD69-9BAF-28550AF03A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4317"/>
            <a:ext cx="10515600" cy="1325563"/>
          </a:xfrm>
        </p:spPr>
        <p:txBody>
          <a:bodyPr>
            <a:normAutofit/>
          </a:bodyPr>
          <a:lstStyle/>
          <a:p>
            <a:r>
              <a:rPr lang="pt-PT" sz="4000" b="1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Enquadramento</a:t>
            </a:r>
            <a:endParaRPr lang="pt-PT" sz="4000" b="1" dirty="0">
              <a:solidFill>
                <a:schemeClr val="tx2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="" xmlns:a16="http://schemas.microsoft.com/office/drawing/2014/main" id="{86306C27-559B-449A-10BA-5D8F8BD5E5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9880"/>
            <a:ext cx="10515600" cy="435133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PT" sz="1600" dirty="0">
                <a:latin typeface="Arial Narrow" panose="020B0606020202030204" pitchFamily="34" charset="0"/>
              </a:rPr>
              <a:t>Programa integrado e diversificado de apoio a alunos do 1.º ciclo de escolaridade (e respetivas famílias) com perfis mais vulneráveis e de risco (pobreza, contextos familiares desestruturados e de baixa funcionalidade, afetados por traumas, entre outros), visando o combate ao abandono e insucesso escolares, assim como um maior bem estar desses públicos desfavorecidos.</a:t>
            </a:r>
          </a:p>
          <a:p>
            <a:pPr algn="just"/>
            <a:endParaRPr lang="pt-PT" sz="1600" dirty="0">
              <a:latin typeface="Arial Narrow" panose="020B0606020202030204" pitchFamily="34" charset="0"/>
            </a:endParaRPr>
          </a:p>
          <a:p>
            <a:pPr marL="0" indent="0" algn="just">
              <a:buNone/>
            </a:pPr>
            <a:r>
              <a:rPr lang="pt-PT" sz="1600" dirty="0">
                <a:latin typeface="Arial Narrow" panose="020B0606020202030204" pitchFamily="34" charset="0"/>
              </a:rPr>
              <a:t>As ações propostas visam ultrapassar as dificuldades agudizadas pela pandemia por </a:t>
            </a:r>
            <a:r>
              <a:rPr lang="pt-PT" sz="1600" dirty="0" err="1">
                <a:latin typeface="Arial Narrow" panose="020B0606020202030204" pitchFamily="34" charset="0"/>
              </a:rPr>
              <a:t>Covid</a:t>
            </a:r>
            <a:r>
              <a:rPr lang="pt-PT" sz="1600" dirty="0">
                <a:latin typeface="Arial Narrow" panose="020B0606020202030204" pitchFamily="34" charset="0"/>
              </a:rPr>
              <a:t> 19, da população escolar do concelho de Paredes, em situação de maior vulnerabilidade social. O projeto contempla ações universais para todos os alunos dos Centros Escolares, 15 no total, evitando o efeito estigmatizante, e ações seletivas dirigidas especificamente aos alunos desfavorecidos e suas famílias, e visa oferecer uma abordagem integrada, com vários níveis de intervenção, que permita ultrapassar, ou pelo menos mitigar, o impacto que a pandemia imprimiu. Incluiu uma componente de promoção de competências digitais, capaz de permitir uma utilização proactiva dos recursos digitais disponibilizados durante a pandemia, um reforço de atividades complementares e a promoção do desenvolvimento psicossocial, que permitirá aplacar a situação de isolamento a que os alunos foram acometidos, e a intervenção em carências especificas, identificadas e impeditivas do sucesso escolar, como é o caso das terapias ocupacional e da fala, também estas agudizadas pela situação de confinamento. </a:t>
            </a:r>
          </a:p>
          <a:p>
            <a:pPr marL="0" indent="0" algn="just">
              <a:buNone/>
            </a:pPr>
            <a:endParaRPr lang="pt-PT" sz="1600" dirty="0" smtClean="0">
              <a:latin typeface="Arial Narrow" panose="020B0606020202030204" pitchFamily="34" charset="0"/>
            </a:endParaRPr>
          </a:p>
          <a:p>
            <a:pPr marL="0" indent="0" algn="just">
              <a:buNone/>
            </a:pPr>
            <a:r>
              <a:rPr lang="pt-PT" sz="1600" dirty="0" smtClean="0">
                <a:latin typeface="Arial Narrow" panose="020B0606020202030204" pitchFamily="34" charset="0"/>
              </a:rPr>
              <a:t>Apesar </a:t>
            </a:r>
            <a:r>
              <a:rPr lang="pt-PT" sz="1600" dirty="0">
                <a:latin typeface="Arial Narrow" panose="020B0606020202030204" pitchFamily="34" charset="0"/>
              </a:rPr>
              <a:t>de tudo, dos efeitos visíveis da pandemia no desenvolvimento das crianças e dos jovens, as aprendizagens ao nível dos conteúdos curriculares são claramente um mal menor aos olhos dos/as professores/as e responsáveis educativos. O fator de maior preocupação que tem sido revelado pelas escolas é o estado afetivo, psicológico e emocional com que as crianças e os jovens a ela regressaram, e o que mais se pretende acautelar é o seu bem-estar e o seu desenvolvimento socio-emocional, sem descurar a missão educativa. Justifica-se portanto a capacitação e certificação de escolas sensíveis ao trauma. </a:t>
            </a:r>
          </a:p>
        </p:txBody>
      </p:sp>
      <p:pic>
        <p:nvPicPr>
          <p:cNvPr id="6" name="Imagem 5">
            <a:extLst>
              <a:ext uri="{FF2B5EF4-FFF2-40B4-BE49-F238E27FC236}">
                <a16:creationId xmlns="" xmlns:a16="http://schemas.microsoft.com/office/drawing/2014/main" id="{21C82C5C-5C06-2D92-1A24-4D07CF2E9A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2425" y="144317"/>
            <a:ext cx="3551127" cy="6297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m 6">
            <a:extLst>
              <a:ext uri="{FF2B5EF4-FFF2-40B4-BE49-F238E27FC236}">
                <a16:creationId xmlns="" xmlns:a16="http://schemas.microsoft.com/office/drawing/2014/main" id="{9C0A14E2-AD18-E1EB-55E9-70148DEB87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3617" y="6283105"/>
            <a:ext cx="3551127" cy="4305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641054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DD760479-9C44-CD69-9BAF-28550AF03A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188" y="289250"/>
            <a:ext cx="10515600" cy="1325563"/>
          </a:xfrm>
        </p:spPr>
        <p:txBody>
          <a:bodyPr>
            <a:normAutofit/>
          </a:bodyPr>
          <a:lstStyle/>
          <a:p>
            <a:r>
              <a:rPr lang="pt-PT" sz="4000" b="1" dirty="0">
                <a:solidFill>
                  <a:schemeClr val="tx2"/>
                </a:solidFill>
                <a:latin typeface="Arial Narrow" panose="020B0606020202030204" pitchFamily="34" charset="0"/>
              </a:rPr>
              <a:t>Objetivos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="" xmlns:a16="http://schemas.microsoft.com/office/drawing/2014/main" id="{86306C27-559B-449A-10BA-5D8F8BD5E5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2099" y="1614813"/>
            <a:ext cx="10515600" cy="4351338"/>
          </a:xfrm>
        </p:spPr>
        <p:txBody>
          <a:bodyPr>
            <a:noAutofit/>
          </a:bodyPr>
          <a:lstStyle/>
          <a:p>
            <a:pPr marL="342900" lvl="0" indent="-3429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"/>
            </a:pPr>
            <a:r>
              <a:rPr lang="pt-PT" sz="1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Envolver os públicos alvo e restantes </a:t>
            </a:r>
            <a:r>
              <a:rPr lang="pt-PT" sz="1600" i="1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stakeholders</a:t>
            </a:r>
            <a:r>
              <a:rPr lang="pt-PT" sz="1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numa dinâmica colaborativa de apoio à implementação da operação, em todas as suas fases;</a:t>
            </a:r>
          </a:p>
          <a:p>
            <a:pPr marL="342900" lvl="0" indent="-3429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"/>
            </a:pPr>
            <a:r>
              <a:rPr lang="pt-PT" sz="1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Aumentar a motivação e reduzir o abandono e o insucesso escolar de crianças desfavorecidas do 1ºciclo;</a:t>
            </a:r>
          </a:p>
          <a:p>
            <a:pPr marL="342900" lvl="0" indent="-3429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"/>
            </a:pPr>
            <a:r>
              <a:rPr lang="pt-PT" sz="1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Aumentar as competências dos alunos nomeadamente nas áreas digital, tecnológica, cultura e cidadania;</a:t>
            </a:r>
          </a:p>
          <a:p>
            <a:pPr marL="342900" lvl="0" indent="-3429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"/>
            </a:pPr>
            <a:r>
              <a:rPr lang="pt-PT" sz="1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Aumentar a ligação das escolas ao território, através do melhor conhecimento por parte da comunidade escolar de agentes locais (empresas e outras organizações) e elementos identitários (locais, atrações, </a:t>
            </a:r>
            <a:r>
              <a:rPr lang="pt-PT" sz="1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etc</a:t>
            </a:r>
            <a:r>
              <a:rPr lang="pt-PT" sz="1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);</a:t>
            </a:r>
          </a:p>
          <a:p>
            <a:pPr marL="342900" lvl="0" indent="-3429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"/>
            </a:pPr>
            <a:r>
              <a:rPr lang="pt-PT" sz="1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Promover junto dos alunos e respetivas famílias o desenvolvimento de competências promotoras de sucesso escolar;</a:t>
            </a:r>
          </a:p>
          <a:p>
            <a:pPr marL="342900" lvl="0" indent="-3429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"/>
            </a:pPr>
            <a:r>
              <a:rPr lang="pt-PT" sz="1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Contribuir eficazmente para a redução do impacto negativo das experiências potencialmente traumáticas nas crianças;</a:t>
            </a:r>
          </a:p>
          <a:p>
            <a:pPr marL="342900" lvl="0" indent="-3429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"/>
            </a:pPr>
            <a:r>
              <a:rPr lang="pt-PT" sz="1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Diminuir o risco de </a:t>
            </a:r>
            <a:r>
              <a:rPr lang="pt-PT" sz="1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burnout</a:t>
            </a:r>
            <a:r>
              <a:rPr lang="pt-PT" sz="1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stress traumático nas escolas e consequentes ganhos de produtividade, melhoria das relações professor-aluno e aumento dos conhecimentos sobre o trauma. </a:t>
            </a:r>
          </a:p>
        </p:txBody>
      </p:sp>
      <p:pic>
        <p:nvPicPr>
          <p:cNvPr id="6" name="Imagem 5">
            <a:extLst>
              <a:ext uri="{FF2B5EF4-FFF2-40B4-BE49-F238E27FC236}">
                <a16:creationId xmlns="" xmlns:a16="http://schemas.microsoft.com/office/drawing/2014/main" id="{21C82C5C-5C06-2D92-1A24-4D07CF2E9A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2425" y="144317"/>
            <a:ext cx="3551127" cy="6297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m 6">
            <a:extLst>
              <a:ext uri="{FF2B5EF4-FFF2-40B4-BE49-F238E27FC236}">
                <a16:creationId xmlns="" xmlns:a16="http://schemas.microsoft.com/office/drawing/2014/main" id="{9C0A14E2-AD18-E1EB-55E9-70148DEB87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3617" y="6283105"/>
            <a:ext cx="3551127" cy="4305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637399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16FEE472-736F-D23B-42B4-9F146D78B6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80060"/>
            <a:ext cx="10515600" cy="1174168"/>
          </a:xfrm>
        </p:spPr>
        <p:txBody>
          <a:bodyPr>
            <a:normAutofit/>
          </a:bodyPr>
          <a:lstStyle/>
          <a:p>
            <a:r>
              <a:rPr lang="pt-PT" sz="4000" b="1" dirty="0">
                <a:solidFill>
                  <a:schemeClr val="tx2"/>
                </a:solidFill>
                <a:latin typeface="Arial Narrow" panose="020B0606020202030204" pitchFamily="34" charset="0"/>
              </a:rPr>
              <a:t>Públicos alvo 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="" xmlns:a16="http://schemas.microsoft.com/office/drawing/2014/main" id="{0345D685-3A66-CCA4-14DA-AE65AFE2C0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96024"/>
            <a:ext cx="10515600" cy="2370182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 Narrow" panose="020B0606020202030204" pitchFamily="34" charset="0"/>
              <a:buChar char="–"/>
            </a:pPr>
            <a:r>
              <a:rPr lang="pt-PT" sz="1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Alunos do 1º ciclo de escolaridade, e respetivas famílias, com perfis mais vulneráveis e de risco (</a:t>
            </a:r>
            <a:r>
              <a:rPr lang="pt-PT" sz="1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</a:t>
            </a:r>
            <a:r>
              <a:rPr lang="pt-PT" sz="1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pobreza, contextos familiares desestruturados, entre outros); 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 Narrow" panose="020B0606020202030204" pitchFamily="34" charset="0"/>
              <a:buChar char="–"/>
            </a:pPr>
            <a:r>
              <a:rPr lang="pt-PT" sz="1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Outros membros da comunidade escolar – docentes e não docentes (professores, lideranças, psicólogo/as, técnico/as, …); </a:t>
            </a:r>
            <a:endParaRPr lang="pt-PT" sz="16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 Narrow" panose="020B0606020202030204" pitchFamily="34" charset="0"/>
              <a:buChar char="–"/>
            </a:pPr>
            <a:r>
              <a:rPr lang="pt-PT" sz="16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pt-PT" sz="1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omunidade local;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 Narrow" panose="020B0606020202030204" pitchFamily="34" charset="0"/>
              <a:buChar char="–"/>
            </a:pPr>
            <a:r>
              <a:rPr lang="pt-PT" sz="1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Organizações com papel relevante nos sistemas social e educativo no território alvo (entidades públicas, IPSS, ONG, entre outras)</a:t>
            </a:r>
          </a:p>
        </p:txBody>
      </p:sp>
      <p:pic>
        <p:nvPicPr>
          <p:cNvPr id="6" name="Imagem 5">
            <a:extLst>
              <a:ext uri="{FF2B5EF4-FFF2-40B4-BE49-F238E27FC236}">
                <a16:creationId xmlns="" xmlns:a16="http://schemas.microsoft.com/office/drawing/2014/main" id="{2C8B495B-75EA-B9FE-21F2-67345C3632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2425" y="144317"/>
            <a:ext cx="3551127" cy="6297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m 6">
            <a:extLst>
              <a:ext uri="{FF2B5EF4-FFF2-40B4-BE49-F238E27FC236}">
                <a16:creationId xmlns="" xmlns:a16="http://schemas.microsoft.com/office/drawing/2014/main" id="{DD64BE30-1D30-9E93-FC73-9D9B64F1F3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3617" y="6283105"/>
            <a:ext cx="3551127" cy="4305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166041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87ECF0E9-3189-45E7-A6AA-3400361F7B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6562" y="1033324"/>
            <a:ext cx="10975124" cy="1325563"/>
          </a:xfrm>
        </p:spPr>
        <p:txBody>
          <a:bodyPr>
            <a:normAutofit/>
          </a:bodyPr>
          <a:lstStyle/>
          <a:p>
            <a:r>
              <a:rPr lang="pt-PT" sz="4000" b="1" dirty="0">
                <a:solidFill>
                  <a:schemeClr val="tx2"/>
                </a:solidFill>
                <a:latin typeface="Arial Narrow" panose="020B0606020202030204" pitchFamily="34" charset="0"/>
              </a:rPr>
              <a:t>Modo de Operacionalização 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="" xmlns:a16="http://schemas.microsoft.com/office/drawing/2014/main" id="{DB820FBE-4DBC-FE52-816B-614E4B4402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6562" y="2840296"/>
            <a:ext cx="10975125" cy="204119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PT" sz="1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Para dar cumprimento aos objetivos propostos, foi criado um modelo que comporta duas ações:</a:t>
            </a:r>
          </a:p>
          <a:p>
            <a:pPr marL="0" indent="0" algn="just">
              <a:buNone/>
            </a:pPr>
            <a:endParaRPr lang="pt-PT" sz="16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r>
              <a:rPr lang="pt-PT" sz="1600" b="1" dirty="0">
                <a:solidFill>
                  <a:schemeClr val="tx2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Ação 1:</a:t>
            </a:r>
            <a:r>
              <a:rPr lang="pt-PT" sz="16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6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Programa de apoio integrado a alunos em situação/risco de exclusão, pobreza, abandono e/ou insucesso escolar;</a:t>
            </a:r>
          </a:p>
          <a:p>
            <a:pPr marL="457200" lvl="1" indent="0" algn="just">
              <a:buNone/>
            </a:pPr>
            <a:endParaRPr lang="pt-PT" sz="16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r>
              <a:rPr lang="pt-PT" sz="1600" b="1" dirty="0">
                <a:solidFill>
                  <a:schemeClr val="tx2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Ação 2: </a:t>
            </a:r>
            <a:r>
              <a:rPr lang="pt-PT" sz="16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Capacitação e certificação de Escolas Sensíveis ao Trauma. </a:t>
            </a:r>
          </a:p>
          <a:p>
            <a:pPr marL="457200" lvl="1" indent="0" algn="just">
              <a:buNone/>
            </a:pPr>
            <a:endParaRPr lang="pt-PT" sz="16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endParaRPr lang="pt-PT" sz="16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r>
              <a:rPr lang="pt-PT" sz="1600" b="1" dirty="0">
                <a:solidFill>
                  <a:schemeClr val="tx2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Estas duas ações pretendem acautelar o bem-estar e o desenvolvimento socioemocional, sem descurar a missão educativa</a:t>
            </a:r>
            <a:r>
              <a:rPr lang="pt-PT" sz="16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6" name="Imagem 5">
            <a:extLst>
              <a:ext uri="{FF2B5EF4-FFF2-40B4-BE49-F238E27FC236}">
                <a16:creationId xmlns="" xmlns:a16="http://schemas.microsoft.com/office/drawing/2014/main" id="{39B47BFB-FF0B-1C90-84AE-CA1027B62F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2425" y="144317"/>
            <a:ext cx="3551127" cy="6297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m 6">
            <a:extLst>
              <a:ext uri="{FF2B5EF4-FFF2-40B4-BE49-F238E27FC236}">
                <a16:creationId xmlns="" xmlns:a16="http://schemas.microsoft.com/office/drawing/2014/main" id="{9C49B2DF-B3B0-6C73-949D-DAB00D3BC5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3617" y="6283105"/>
            <a:ext cx="3551127" cy="4305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110255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Posição de Conteúdo 3">
            <a:extLst>
              <a:ext uri="{FF2B5EF4-FFF2-40B4-BE49-F238E27FC236}">
                <a16:creationId xmlns="" xmlns:a16="http://schemas.microsoft.com/office/drawing/2014/main" id="{C766D8D0-BEA1-1BA7-DAE6-22254EB5B94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4768422"/>
              </p:ext>
            </p:extLst>
          </p:nvPr>
        </p:nvGraphicFramePr>
        <p:xfrm>
          <a:off x="1073114" y="1294645"/>
          <a:ext cx="10288985" cy="44445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" name="Imagem 1">
            <a:extLst>
              <a:ext uri="{FF2B5EF4-FFF2-40B4-BE49-F238E27FC236}">
                <a16:creationId xmlns="" xmlns:a16="http://schemas.microsoft.com/office/drawing/2014/main" id="{04714588-5EC1-6953-B36B-20264555BF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2425" y="144317"/>
            <a:ext cx="3551127" cy="6297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Imagem 2">
            <a:extLst>
              <a:ext uri="{FF2B5EF4-FFF2-40B4-BE49-F238E27FC236}">
                <a16:creationId xmlns="" xmlns:a16="http://schemas.microsoft.com/office/drawing/2014/main" id="{E340F2DE-7D45-4F80-80E0-616F104C3B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3617" y="6283105"/>
            <a:ext cx="3551127" cy="4305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228454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935</Words>
  <Application>Microsoft Office PowerPoint</Application>
  <PresentationFormat>Ecrã Panorâmico</PresentationFormat>
  <Paragraphs>56</Paragraphs>
  <Slides>11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11</vt:i4>
      </vt:variant>
    </vt:vector>
  </HeadingPairs>
  <TitlesOfParts>
    <vt:vector size="19" baseType="lpstr">
      <vt:lpstr>Arial</vt:lpstr>
      <vt:lpstr>Arial Narrow</vt:lpstr>
      <vt:lpstr>Calibri</vt:lpstr>
      <vt:lpstr>Calibri Light</vt:lpstr>
      <vt:lpstr>Symbol</vt:lpstr>
      <vt:lpstr>Times New Roman</vt:lpstr>
      <vt:lpstr>Wingdings</vt:lpstr>
      <vt:lpstr>Tema do Office</vt:lpstr>
      <vt:lpstr>Apresentação do PowerPoint</vt:lpstr>
      <vt:lpstr>Apresentação do PowerPoint</vt:lpstr>
      <vt:lpstr> “Escola + Inclusiva”</vt:lpstr>
      <vt:lpstr>Projeto</vt:lpstr>
      <vt:lpstr>Enquadramento</vt:lpstr>
      <vt:lpstr>Objetivos</vt:lpstr>
      <vt:lpstr>Públicos alvo </vt:lpstr>
      <vt:lpstr>Modo de Operacionalização </vt:lpstr>
      <vt:lpstr>Apresentação do PowerPoint</vt:lpstr>
      <vt:lpstr>Recursos e investimentos principais: 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Programa “Escola + Inclusiva”</dc:title>
  <dc:creator>Municipio Paredes</dc:creator>
  <cp:lastModifiedBy>Alexandra Teixeira</cp:lastModifiedBy>
  <cp:revision>15</cp:revision>
  <cp:lastPrinted>2022-12-12T15:05:40Z</cp:lastPrinted>
  <dcterms:created xsi:type="dcterms:W3CDTF">2022-12-12T11:03:53Z</dcterms:created>
  <dcterms:modified xsi:type="dcterms:W3CDTF">2022-12-16T14:09:03Z</dcterms:modified>
</cp:coreProperties>
</file>